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63" r:id="rId4"/>
    <p:sldId id="262" r:id="rId5"/>
    <p:sldId id="261" r:id="rId6"/>
    <p:sldId id="260" r:id="rId7"/>
    <p:sldId id="259" r:id="rId8"/>
    <p:sldId id="258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CEE46D35-6149-4FF7-8A30-32F8A5A82EDA}">
          <p14:sldIdLst>
            <p14:sldId id="257"/>
            <p14:sldId id="256"/>
            <p14:sldId id="263"/>
            <p14:sldId id="262"/>
            <p14:sldId id="261"/>
            <p14:sldId id="260"/>
            <p14:sldId id="259"/>
            <p14:sldId id="258"/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24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DD9960-406F-4187-A0E6-BD19C6840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326" y="919716"/>
            <a:ext cx="8504275" cy="3551275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427E7FE-647D-4B2F-BA13-AB3ED4C5CF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9326" y="4795284"/>
            <a:ext cx="8504275" cy="1084522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buNone/>
              <a:defRPr sz="16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A5EF785-E0A7-4496-A5BA-49B0156F26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64706" y="6433202"/>
            <a:ext cx="2426446" cy="367841"/>
          </a:xfrm>
        </p:spPr>
        <p:txBody>
          <a:bodyPr/>
          <a:lstStyle/>
          <a:p>
            <a:fld id="{32637B58-87C1-446D-BDA9-B06F4BCF7782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742C627-38A1-4A14-8822-D8D33751C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EEBE346-5F34-48CD-8928-DA8567AED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1152" y="6433203"/>
            <a:ext cx="702781" cy="367842"/>
          </a:xfrm>
        </p:spPr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70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AB05F0-2B44-47BC-86B3-58E2C7080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FA5B5DA-7628-4AC1-8EAE-5010C2A98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EA4E7C3-7830-49F3-9F45-4B2F2B4CA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845E328-AD12-449C-BE6E-76DF005E8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F0F374F-390D-49D8-A7C8-5BEFA3532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54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1C50F530-2925-4F98-89EC-95C2EC4769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1A79366-3281-483D-8731-0D01B2B24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45ED8B2-BE7F-4417-8A8A-A95C8BB70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01A0D96-671F-4A85-89C6-946624CB1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85BA434-2E32-4719-B45C-0490D6852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869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99839C-7D7A-49F1-8BFE-85C6C7D78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256" y="590668"/>
            <a:ext cx="9914859" cy="132900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E748DC-EBB9-44C6-8566-38F87FF7F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19673"/>
            <a:ext cx="9914860" cy="412331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7342198-F50F-4C8A-9BD9-4CC3950F8F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3285" y="6434524"/>
            <a:ext cx="2067867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32637B58-87C1-446D-BDA9-B06F4BCF7782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FA2F5AB-D8C6-4AE1-8FAE-CD0499CB6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3736" y="6437376"/>
            <a:ext cx="3775914" cy="365125"/>
          </a:xfrm>
        </p:spPr>
        <p:txBody>
          <a:bodyPr/>
          <a:lstStyle>
            <a:lvl1pPr algn="l">
              <a:defRPr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75C58D8-B582-4DB3-A94D-056240199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1152" y="6434524"/>
            <a:ext cx="69326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5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F8A94B-011C-4B13-8C12-E91BF7A40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20800"/>
            <a:ext cx="9144000" cy="3095813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716D5F3-887C-4A8F-842A-0294A9FB0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3999" y="4589463"/>
            <a:ext cx="914400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B94588B-131A-42F3-B76C-62BD65E48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111AB28-20BD-4CD8-9840-985C3EDBA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753C85C-3801-46F0-A100-616F5F2F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16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F5CB06-0454-4BF1-8011-F8B1A9595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F920A70-D33B-4461-B74C-3F59ADB161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08813" y="2163725"/>
            <a:ext cx="4610986" cy="40132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881BDF9-836E-431C-8EFA-417A9BEE9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7260" y="2163725"/>
            <a:ext cx="4853763" cy="4013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CBD9F59-B591-4E2F-899E-3CA78CE82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46CFD12-B3EC-432C-B264-8AB571CAA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8F3CBBA-71B3-4857-80E7-525E89FD9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12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C51886-4F39-4E3E-948D-DBC73F267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B2C7B2A-B6BE-46FD-9278-A5246BF7E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AE85295-E4B5-4D75-954F-B07A2F4CA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35623"/>
            <a:ext cx="5157787" cy="3554039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687ABF0-C78D-4589-8FA5-0D6238B4B0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C6A4064-2E0A-4FC3-837B-14EC0EF3A6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35623"/>
            <a:ext cx="5183188" cy="355404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8E3C169-8D29-4CC4-9581-748178F3C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14EC709-AAD9-475C-AC6A-943A8E872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20C0E3E-587D-46EB-AAF5-011C137B0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68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A3E062-B7F5-4D30-B416-1BBB4A7D0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1BDFF7A-EBD3-4FEB-8451-5D735506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8F54A2D-2C4B-4E1D-AC16-E3B1F1DDB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C11F373-DB96-4AEA-8E3E-7EDEA213D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571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A2485D4-41D3-4182-8DFE-2E0713EC0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9753C5C-8415-4BF0-810D-A4C22F69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45EBFEA-4321-48C4-9CA1-43517540C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28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E09F8C-8071-4BE5-AD6F-C98F481D1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34135B3-14BA-4A88-B6B3-88B77B1C6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77C3A4D-5B69-44B4-B17F-770E83F008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4F1C41D-2A59-4512-8034-6DB705787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D85C494-778C-4EE6-9402-242E1CDD9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F5677B9-C338-4033-9AFE-B8B81C5D8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14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AB77DE-4C2E-476F-A419-57470FB66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A9FD1A0-93AE-469A-ADDF-2453B64CAA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C119C9C-EF97-4910-9419-6D7202609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7A87172-A64E-4C38-82ED-2A7050B0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37B58-87C1-446D-BDA9-B06F4BCF7782}" type="datetimeFigureOut">
              <a:rPr lang="en-US" smtClean="0"/>
              <a:t>11/6/2022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C0C3E24-28E2-4512-BEA0-DAEC5E846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1F04F0D-DA84-434D-B136-BEE9FD80A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B70BE-1769-45B8-85A6-0C837432C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6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xmlns="" id="{7A08E557-10DB-421A-876E-1AE58F8E07C4}"/>
              </a:ext>
            </a:extLst>
          </p:cNvPr>
          <p:cNvSpPr/>
          <p:nvPr/>
        </p:nvSpPr>
        <p:spPr>
          <a:xfrm>
            <a:off x="8844703" y="3732560"/>
            <a:ext cx="3352193" cy="3125440"/>
          </a:xfrm>
          <a:custGeom>
            <a:avLst/>
            <a:gdLst>
              <a:gd name="connsiteX0" fmla="*/ 0 w 3352193"/>
              <a:gd name="connsiteY0" fmla="*/ 3125374 h 3125440"/>
              <a:gd name="connsiteX1" fmla="*/ 2579 w 3352193"/>
              <a:gd name="connsiteY1" fmla="*/ 3125440 h 3125440"/>
              <a:gd name="connsiteX2" fmla="*/ 0 w 3352193"/>
              <a:gd name="connsiteY2" fmla="*/ 3125440 h 3125440"/>
              <a:gd name="connsiteX3" fmla="*/ 3352193 w 3352193"/>
              <a:gd name="connsiteY3" fmla="*/ 0 h 3125440"/>
              <a:gd name="connsiteX4" fmla="*/ 3352193 w 3352193"/>
              <a:gd name="connsiteY4" fmla="*/ 3125440 h 3125440"/>
              <a:gd name="connsiteX5" fmla="*/ 2579 w 3352193"/>
              <a:gd name="connsiteY5" fmla="*/ 3125440 h 3125440"/>
              <a:gd name="connsiteX6" fmla="*/ 3348685 w 3352193"/>
              <a:gd name="connsiteY6" fmla="*/ 47035 h 3125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52193" h="3125440">
                <a:moveTo>
                  <a:pt x="0" y="3125374"/>
                </a:moveTo>
                <a:lnTo>
                  <a:pt x="2579" y="3125440"/>
                </a:lnTo>
                <a:lnTo>
                  <a:pt x="0" y="3125440"/>
                </a:lnTo>
                <a:close/>
                <a:moveTo>
                  <a:pt x="3352193" y="0"/>
                </a:moveTo>
                <a:lnTo>
                  <a:pt x="3352193" y="3125440"/>
                </a:lnTo>
                <a:lnTo>
                  <a:pt x="2579" y="3125440"/>
                </a:lnTo>
                <a:cubicBezTo>
                  <a:pt x="1744073" y="3125440"/>
                  <a:pt x="3176441" y="1776129"/>
                  <a:pt x="3348685" y="47035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C2EBCA0-8609-4F35-8CA7-7AD35FDACD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5613" y="6434560"/>
            <a:ext cx="34280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spc="50" baseline="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FDA9639-38D2-4CD4-A861-F6B4C6CB9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775" y="590372"/>
            <a:ext cx="10202248" cy="13258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DAF00B1-16C1-47B3-A7A0-B71468312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8825" y="1916262"/>
            <a:ext cx="10192198" cy="4133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BCF9501-5B6B-4DAF-B59D-3C129ED805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17000" y="6433202"/>
            <a:ext cx="2374150" cy="367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spc="5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32637B58-87C1-446D-BDA9-B06F4BCF7782}" type="datetimeFigureOut">
              <a:rPr lang="en-US" smtClean="0"/>
              <a:pPr/>
              <a:t>11/6/2022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7685DBD-B7AE-41D8-8CF1-B21CD58E1B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1150" y="6433203"/>
            <a:ext cx="693263" cy="3678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632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2736">
          <p15:clr>
            <a:srgbClr val="F26B43"/>
          </p15:clr>
        </p15:guide>
        <p15:guide id="4" orient="horz" pos="3312">
          <p15:clr>
            <a:srgbClr val="F26B43"/>
          </p15:clr>
        </p15:guide>
        <p15:guide id="5" orient="horz" pos="432">
          <p15:clr>
            <a:srgbClr val="F26B43"/>
          </p15:clr>
        </p15:guide>
        <p15:guide id="7" pos="4416">
          <p15:clr>
            <a:srgbClr val="F26B43"/>
          </p15:clr>
        </p15:guide>
        <p15:guide id="8" pos="5568">
          <p15:clr>
            <a:srgbClr val="F26B43"/>
          </p15:clr>
        </p15:guide>
        <p15:guide id="9" pos="7296">
          <p15:clr>
            <a:srgbClr val="F26B43"/>
          </p15:clr>
        </p15:guide>
        <p15:guide id="10" pos="2688">
          <p15:clr>
            <a:srgbClr val="F26B43"/>
          </p15:clr>
        </p15:guide>
        <p15:guide id="11" pos="1536">
          <p15:clr>
            <a:srgbClr val="F26B43"/>
          </p15:clr>
        </p15:guide>
        <p15:guide id="12" pos="384">
          <p15:clr>
            <a:srgbClr val="F26B43"/>
          </p15:clr>
        </p15:guide>
        <p15:guide id="13" pos="2112">
          <p15:clr>
            <a:srgbClr val="F26B43"/>
          </p15:clr>
        </p15:guide>
        <p15:guide id="14" pos="4992">
          <p15:clr>
            <a:srgbClr val="F26B43"/>
          </p15:clr>
        </p15:guide>
        <p15:guide id="15" pos="6720">
          <p15:clr>
            <a:srgbClr val="F26B43"/>
          </p15:clr>
        </p15:guide>
        <p15:guide id="16" pos="960">
          <p15:clr>
            <a:srgbClr val="F26B43"/>
          </p15:clr>
        </p15:guide>
        <p15:guide id="17" pos="3264">
          <p15:clr>
            <a:srgbClr val="F26B43"/>
          </p15:clr>
        </p15:guide>
        <p15:guide id="18" orient="horz" pos="1008">
          <p15:clr>
            <a:srgbClr val="F26B43"/>
          </p15:clr>
        </p15:guide>
        <p15:guide id="19" orient="horz" pos="3888">
          <p15:clr>
            <a:srgbClr val="F26B43"/>
          </p15:clr>
        </p15:guide>
        <p15:guide id="20" pos="6144">
          <p15:clr>
            <a:srgbClr val="F26B43"/>
          </p15:clr>
        </p15:guide>
        <p15:guide id="21" orient="horz" pos="1584">
          <p15:clr>
            <a:srgbClr val="F26B43"/>
          </p15:clr>
        </p15:guide>
        <p15:guide id="22" pos="576">
          <p15:clr>
            <a:srgbClr val="F26B43"/>
          </p15:clr>
        </p15:guide>
        <p15:guide id="23" pos="7104">
          <p15:clr>
            <a:srgbClr val="F26B43"/>
          </p15:clr>
        </p15:guide>
        <p15:guide id="24" pos="768">
          <p15:clr>
            <a:srgbClr val="F26B43"/>
          </p15:clr>
        </p15:guide>
        <p15:guide id="25" pos="69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6CE4801D-8AA3-92F9-BF4E-0A3E6B983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642" y="3262196"/>
            <a:ext cx="9914859" cy="18990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rtl="1">
              <a:lnSpc>
                <a:spcPct val="150000"/>
              </a:lnSpc>
            </a:pPr>
            <a:r>
              <a:rPr lang="fa-IR" dirty="0">
                <a:cs typeface="B Titr" panose="00000700000000000000" pitchFamily="2" charset="-78"/>
              </a:rPr>
              <a:t>عنوان ایده:</a:t>
            </a:r>
            <a:br>
              <a:rPr lang="fa-IR" dirty="0">
                <a:cs typeface="B Titr" panose="00000700000000000000" pitchFamily="2" charset="-78"/>
              </a:rPr>
            </a:br>
            <a:r>
              <a:rPr lang="fa-IR" dirty="0">
                <a:cs typeface="B Titr" panose="00000700000000000000" pitchFamily="2" charset="-78"/>
              </a:rPr>
              <a:t>...................</a:t>
            </a:r>
            <a:endParaRPr lang="en-US" dirty="0">
              <a:cs typeface="B Titr" panose="00000700000000000000" pitchFamily="2" charset="-78"/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396ED08C-D844-7F55-FC3D-D89C0C1445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067" y="148551"/>
            <a:ext cx="2396971" cy="2483787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707B2A1A-DA40-AE17-3CDD-A60411A11E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928" y="440916"/>
            <a:ext cx="1646522" cy="1899055"/>
          </a:xfrm>
          <a:prstGeom prst="rect">
            <a:avLst/>
          </a:prstGeom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xmlns="" id="{715A8506-5363-6FF3-22EA-6D2CC58BA519}"/>
              </a:ext>
            </a:extLst>
          </p:cNvPr>
          <p:cNvSpPr txBox="1">
            <a:spLocks/>
          </p:cNvSpPr>
          <p:nvPr/>
        </p:nvSpPr>
        <p:spPr>
          <a:xfrm>
            <a:off x="4156880" y="1159099"/>
            <a:ext cx="3500382" cy="21030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fa-IR" dirty="0">
                <a:latin typeface="IranNastaliq" panose="02020505000000020003" pitchFamily="18" charset="0"/>
                <a:cs typeface="IranNastaliq" panose="02020505000000020003" pitchFamily="18" charset="0"/>
              </a:rPr>
              <a:t>شورای مرکز رشد فناوری سلامت دانشگاه</a:t>
            </a:r>
            <a:endParaRPr lang="en-US" dirty="0"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xmlns="" id="{DC17F0B0-B1ED-095C-2B38-1475D12CC709}"/>
              </a:ext>
            </a:extLst>
          </p:cNvPr>
          <p:cNvSpPr txBox="1">
            <a:spLocks/>
          </p:cNvSpPr>
          <p:nvPr/>
        </p:nvSpPr>
        <p:spPr>
          <a:xfrm>
            <a:off x="5315979" y="5345247"/>
            <a:ext cx="1182184" cy="579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fa-IR" sz="1600" dirty="0">
                <a:cs typeface="B Titr" panose="00000700000000000000" pitchFamily="2" charset="-78"/>
              </a:rPr>
              <a:t>پاییز1401 </a:t>
            </a:r>
            <a:endParaRPr lang="en-US" sz="16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69633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D69B727-5011-EE5E-8557-241E535E42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3148" y="263456"/>
            <a:ext cx="4717774" cy="327295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4DFE5CF-DCEE-A424-23F4-9C8628076098}"/>
              </a:ext>
            </a:extLst>
          </p:cNvPr>
          <p:cNvSpPr txBox="1"/>
          <p:nvPr/>
        </p:nvSpPr>
        <p:spPr>
          <a:xfrm>
            <a:off x="4015410" y="3536412"/>
            <a:ext cx="3453250" cy="3347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معاونت تحقیقات و فناوری دانشگاه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مرکز رشد فناوری سلامت دانشگاه</a:t>
            </a:r>
            <a:endParaRPr lang="en-US" sz="3600" dirty="0">
              <a:solidFill>
                <a:schemeClr val="tx1">
                  <a:lumMod val="85000"/>
                  <a:lumOff val="15000"/>
                </a:schemeClr>
              </a:solidFill>
              <a:latin typeface="IranNastaliq" panose="02020505000000020003" pitchFamily="18" charset="0"/>
              <a:cs typeface="IranNastaliq" panose="02020505000000020003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پاییز</a:t>
            </a:r>
            <a:r>
              <a:rPr lang="fa-IR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IranNastaliq" panose="02020505000000020003" pitchFamily="18" charset="0"/>
                <a:cs typeface="B Mitra" panose="00000400000000000000" pitchFamily="2" charset="-78"/>
              </a:rPr>
              <a:t> 1401</a:t>
            </a:r>
          </a:p>
          <a:p>
            <a:pPr algn="ctr" rtl="1">
              <a:lnSpc>
                <a:spcPct val="150000"/>
              </a:lnSpc>
            </a:pPr>
            <a:endParaRPr lang="en-US" sz="3600" dirty="0">
              <a:solidFill>
                <a:schemeClr val="tx1">
                  <a:lumMod val="85000"/>
                  <a:lumOff val="15000"/>
                </a:schemeClr>
              </a:solidFill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7D047B61-DD41-C788-AAD5-1ED6128C52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025" y="88894"/>
            <a:ext cx="12039842" cy="676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63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6289C975-4575-F6A7-C786-03861E97683F}"/>
              </a:ext>
            </a:extLst>
          </p:cNvPr>
          <p:cNvCxnSpPr>
            <a:cxnSpLocks/>
          </p:cNvCxnSpPr>
          <p:nvPr/>
        </p:nvCxnSpPr>
        <p:spPr>
          <a:xfrm>
            <a:off x="0" y="1316863"/>
            <a:ext cx="121920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D65C714D-906A-0D9F-B6F6-4233819B02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26"/>
          <a:stretch/>
        </p:blipFill>
        <p:spPr>
          <a:xfrm>
            <a:off x="10804125" y="57040"/>
            <a:ext cx="1269505" cy="12112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C437C99-0DF2-B2D0-7F07-24E29C1BCBB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9006" y="266330"/>
            <a:ext cx="910835" cy="105053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A69B415-C87B-24F5-A251-C78E24ECCAD7}"/>
              </a:ext>
            </a:extLst>
          </p:cNvPr>
          <p:cNvSpPr txBox="1"/>
          <p:nvPr/>
        </p:nvSpPr>
        <p:spPr>
          <a:xfrm>
            <a:off x="118370" y="807291"/>
            <a:ext cx="3544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1800" dirty="0">
                <a:solidFill>
                  <a:schemeClr val="accent2"/>
                </a:solidFill>
                <a:cs typeface="B Titr" panose="00000700000000000000" pitchFamily="2" charset="-78"/>
              </a:rPr>
              <a:t>شورای مرکز رشد فناوری سلامت دانشگاه</a:t>
            </a:r>
            <a:endParaRPr lang="en-US" sz="1800" dirty="0">
              <a:solidFill>
                <a:schemeClr val="accent2"/>
              </a:solidFill>
              <a:cs typeface="B Titr" panose="00000700000000000000" pitchFamily="2" charset="-78"/>
            </a:endParaRPr>
          </a:p>
        </p:txBody>
      </p:sp>
      <p:sp>
        <p:nvSpPr>
          <p:cNvPr id="11" name="Title 13">
            <a:extLst>
              <a:ext uri="{FF2B5EF4-FFF2-40B4-BE49-F238E27FC236}">
                <a16:creationId xmlns:a16="http://schemas.microsoft.com/office/drawing/2014/main" xmlns="" id="{200F5830-A851-0CAC-3251-9C8822CE6EA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47222" y="1620307"/>
            <a:ext cx="9980889" cy="223247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r" rtl="1">
              <a:lnSpc>
                <a:spcPct val="10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a-IR" sz="24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معرفی محصول</a:t>
            </a:r>
            <a:r>
              <a:rPr lang="en-US" sz="24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:</a:t>
            </a:r>
            <a:br>
              <a:rPr lang="en-US" sz="24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</a:br>
            <a:r>
              <a:rPr lang="fa-IR" sz="18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/>
            </a:r>
            <a:br>
              <a:rPr lang="fa-IR" sz="18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</a:br>
            <a:r>
              <a:rPr lang="fa-IR" sz="18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-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fa-IR" sz="18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طرح شما در چه مرحله ای قرار دارد؟ (تحقیقات اولیه/ تحقیقات آزمایشگاهی/ نمونه آزمایشگاهی/کار آزمایی بالینی/ نمونه اولیه محصول/ نیمه صنعتی/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fa-IR" sz="18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صنعتی)</a:t>
            </a:r>
            <a:br>
              <a:rPr lang="fa-IR" sz="18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</a:br>
            <a:r>
              <a:rPr lang="fa-IR" sz="18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-</a:t>
            </a:r>
            <a:r>
              <a:rPr lang="ar-S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مشخصات فني ايده و خصوصيات محصول يا خدمات نهائي به طور خلاصه نوشته شود: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a-IR" sz="1800" b="1" dirty="0"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indent="-342900" algn="r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881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6289C975-4575-F6A7-C786-03861E97683F}"/>
              </a:ext>
            </a:extLst>
          </p:cNvPr>
          <p:cNvCxnSpPr>
            <a:cxnSpLocks/>
          </p:cNvCxnSpPr>
          <p:nvPr/>
        </p:nvCxnSpPr>
        <p:spPr>
          <a:xfrm>
            <a:off x="0" y="1316863"/>
            <a:ext cx="121920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D65C714D-906A-0D9F-B6F6-4233819B02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26"/>
          <a:stretch/>
        </p:blipFill>
        <p:spPr>
          <a:xfrm>
            <a:off x="10804125" y="57040"/>
            <a:ext cx="1269505" cy="12112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C437C99-0DF2-B2D0-7F07-24E29C1BCBB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9006" y="266330"/>
            <a:ext cx="910835" cy="105053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A69B415-C87B-24F5-A251-C78E24ECCAD7}"/>
              </a:ext>
            </a:extLst>
          </p:cNvPr>
          <p:cNvSpPr txBox="1"/>
          <p:nvPr/>
        </p:nvSpPr>
        <p:spPr>
          <a:xfrm>
            <a:off x="118370" y="807291"/>
            <a:ext cx="3544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1800" dirty="0">
                <a:solidFill>
                  <a:schemeClr val="accent2"/>
                </a:solidFill>
                <a:cs typeface="B Titr" panose="00000700000000000000" pitchFamily="2" charset="-78"/>
              </a:rPr>
              <a:t>شورای مرکز رشد فناوری سلامت دانشگاه</a:t>
            </a:r>
            <a:endParaRPr lang="en-US" sz="1800" dirty="0">
              <a:solidFill>
                <a:schemeClr val="accent2"/>
              </a:solidFill>
              <a:cs typeface="B Titr" panose="00000700000000000000" pitchFamily="2" charset="-78"/>
            </a:endParaRPr>
          </a:p>
        </p:txBody>
      </p:sp>
      <p:sp>
        <p:nvSpPr>
          <p:cNvPr id="11" name="Title 13">
            <a:extLst>
              <a:ext uri="{FF2B5EF4-FFF2-40B4-BE49-F238E27FC236}">
                <a16:creationId xmlns:a16="http://schemas.microsoft.com/office/drawing/2014/main" xmlns="" id="{200F5830-A851-0CAC-3251-9C8822CE6EA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72980" y="1836098"/>
            <a:ext cx="9980889" cy="146604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r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a-IR" sz="24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معرفی محصول</a:t>
            </a:r>
            <a:r>
              <a:rPr lang="en-US" sz="24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:</a:t>
            </a:r>
            <a:r>
              <a:rPr lang="fa-IR" sz="18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/>
            </a:r>
            <a:br>
              <a:rPr lang="fa-IR" sz="18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</a:br>
            <a:r>
              <a:rPr lang="fa-IR" sz="18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/>
            </a:r>
            <a:br>
              <a:rPr lang="fa-IR" sz="18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</a:br>
            <a:r>
              <a:rPr lang="fa-IR" sz="1800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-تصاویر محصول و مستندات لازم به همراه مهم ترین گواهینامه ها یا دستاوردها قرارداده شود. </a:t>
            </a:r>
          </a:p>
          <a:p>
            <a:pPr marL="342900" indent="-342900" algn="r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341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E8CE63-8B3A-1019-AA55-54D4CB360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25566" y="1457103"/>
            <a:ext cx="8504275" cy="910292"/>
          </a:xfrm>
        </p:spPr>
        <p:txBody>
          <a:bodyPr>
            <a:normAutofit/>
          </a:bodyPr>
          <a:lstStyle/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fa-I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نقشه راه کسب‌وکار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24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6289C975-4575-F6A7-C786-03861E97683F}"/>
              </a:ext>
            </a:extLst>
          </p:cNvPr>
          <p:cNvCxnSpPr>
            <a:cxnSpLocks/>
          </p:cNvCxnSpPr>
          <p:nvPr/>
        </p:nvCxnSpPr>
        <p:spPr>
          <a:xfrm>
            <a:off x="0" y="1316863"/>
            <a:ext cx="121920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D65C714D-906A-0D9F-B6F6-4233819B02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26"/>
          <a:stretch/>
        </p:blipFill>
        <p:spPr>
          <a:xfrm>
            <a:off x="10804125" y="57040"/>
            <a:ext cx="1269505" cy="12112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C437C99-0DF2-B2D0-7F07-24E29C1BCBB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9006" y="266330"/>
            <a:ext cx="910835" cy="105053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A69B415-C87B-24F5-A251-C78E24ECCAD7}"/>
              </a:ext>
            </a:extLst>
          </p:cNvPr>
          <p:cNvSpPr txBox="1"/>
          <p:nvPr/>
        </p:nvSpPr>
        <p:spPr>
          <a:xfrm>
            <a:off x="118370" y="807291"/>
            <a:ext cx="3544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1800" dirty="0">
                <a:solidFill>
                  <a:schemeClr val="accent2"/>
                </a:solidFill>
                <a:cs typeface="B Titr" panose="00000700000000000000" pitchFamily="2" charset="-78"/>
              </a:rPr>
              <a:t>شورای مرکز رشد فناوری سلامت دانشگاه</a:t>
            </a:r>
            <a:endParaRPr lang="en-US" sz="1800" dirty="0">
              <a:solidFill>
                <a:schemeClr val="accent2"/>
              </a:solidFill>
              <a:cs typeface="B Titr" panose="00000700000000000000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2BB3E5A-B3ED-770C-9DF5-A40A20A4388F}"/>
              </a:ext>
            </a:extLst>
          </p:cNvPr>
          <p:cNvSpPr txBox="1"/>
          <p:nvPr/>
        </p:nvSpPr>
        <p:spPr>
          <a:xfrm>
            <a:off x="2356834" y="2142919"/>
            <a:ext cx="7917589" cy="410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a-I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از چه زمانی شروع کردیده‌اید و با توجه به چشم‌انداز تعریف شده در چه وضعیتی قرار دارید؟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947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E8CE63-8B3A-1019-AA55-54D4CB360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7653" y="1837110"/>
            <a:ext cx="8504275" cy="530286"/>
          </a:xfrm>
        </p:spPr>
        <p:txBody>
          <a:bodyPr>
            <a:noAutofit/>
          </a:bodyPr>
          <a:lstStyle/>
          <a:p>
            <a:pPr marL="342900" indent="-342900" algn="r" rtl="1">
              <a:buFont typeface="Wingdings" panose="05000000000000000000" pitchFamily="2" charset="2"/>
              <a:buChar char="Ø"/>
            </a:pPr>
            <a:r>
              <a:rPr kumimoji="0" lang="fa-IR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Raleway"/>
                <a:ea typeface="Arial Unicode MS" panose="020B0604020202020204" pitchFamily="34" charset="-128"/>
                <a:cs typeface="B Titr" panose="00000700000000000000" pitchFamily="2" charset="-78"/>
              </a:rPr>
              <a:t>مزیت رقابتی</a:t>
            </a:r>
            <a:endParaRPr lang="en-US" sz="24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6289C975-4575-F6A7-C786-03861E97683F}"/>
              </a:ext>
            </a:extLst>
          </p:cNvPr>
          <p:cNvCxnSpPr>
            <a:cxnSpLocks/>
          </p:cNvCxnSpPr>
          <p:nvPr/>
        </p:nvCxnSpPr>
        <p:spPr>
          <a:xfrm>
            <a:off x="0" y="1316863"/>
            <a:ext cx="121920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D65C714D-906A-0D9F-B6F6-4233819B02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26"/>
          <a:stretch/>
        </p:blipFill>
        <p:spPr>
          <a:xfrm>
            <a:off x="10804125" y="57040"/>
            <a:ext cx="1269505" cy="12112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C437C99-0DF2-B2D0-7F07-24E29C1BCBB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9006" y="266330"/>
            <a:ext cx="910835" cy="105053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A69B415-C87B-24F5-A251-C78E24ECCAD7}"/>
              </a:ext>
            </a:extLst>
          </p:cNvPr>
          <p:cNvSpPr txBox="1"/>
          <p:nvPr/>
        </p:nvSpPr>
        <p:spPr>
          <a:xfrm>
            <a:off x="118370" y="807291"/>
            <a:ext cx="3544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1800" dirty="0">
                <a:solidFill>
                  <a:schemeClr val="accent2"/>
                </a:solidFill>
                <a:cs typeface="B Titr" panose="00000700000000000000" pitchFamily="2" charset="-78"/>
              </a:rPr>
              <a:t>شورای مرکز رشد فناوری سلامت دانشگاه</a:t>
            </a:r>
            <a:endParaRPr lang="en-US" sz="1800" dirty="0">
              <a:solidFill>
                <a:schemeClr val="accent2"/>
              </a:solidFill>
              <a:cs typeface="B Titr" panose="00000700000000000000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8197041-6A4F-D540-AA99-9274507CDF9F}"/>
              </a:ext>
            </a:extLst>
          </p:cNvPr>
          <p:cNvSpPr txBox="1"/>
          <p:nvPr/>
        </p:nvSpPr>
        <p:spPr>
          <a:xfrm>
            <a:off x="4346621" y="2636219"/>
            <a:ext cx="6117464" cy="15855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مزیت رقابتی را تشریح نمایید به عنوان پیش فرض موارد زیر را در نظر بگیرید.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بلوغ کسب و کار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استراتژیک و فناورانه بودن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سهم از بازار (بدون رقیب و ...)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757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E8CE63-8B3A-1019-AA55-54D4CB360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65607" y="1520456"/>
            <a:ext cx="8504275" cy="798416"/>
          </a:xfrm>
        </p:spPr>
        <p:txBody>
          <a:bodyPr>
            <a:noAutofit/>
          </a:bodyPr>
          <a:lstStyle/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a-IR" sz="2400" dirty="0">
                <a:latin typeface="Raleway"/>
                <a:cs typeface="B Titr" panose="00000700000000000000" pitchFamily="2" charset="-78"/>
              </a:rPr>
              <a:t>مطالعات بازار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6289C975-4575-F6A7-C786-03861E97683F}"/>
              </a:ext>
            </a:extLst>
          </p:cNvPr>
          <p:cNvCxnSpPr>
            <a:cxnSpLocks/>
          </p:cNvCxnSpPr>
          <p:nvPr/>
        </p:nvCxnSpPr>
        <p:spPr>
          <a:xfrm>
            <a:off x="0" y="1316863"/>
            <a:ext cx="121920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D65C714D-906A-0D9F-B6F6-4233819B02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26"/>
          <a:stretch/>
        </p:blipFill>
        <p:spPr>
          <a:xfrm>
            <a:off x="10804125" y="57040"/>
            <a:ext cx="1269505" cy="12112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C437C99-0DF2-B2D0-7F07-24E29C1BCBB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9006" y="266330"/>
            <a:ext cx="910835" cy="105053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A69B415-C87B-24F5-A251-C78E24ECCAD7}"/>
              </a:ext>
            </a:extLst>
          </p:cNvPr>
          <p:cNvSpPr txBox="1"/>
          <p:nvPr/>
        </p:nvSpPr>
        <p:spPr>
          <a:xfrm>
            <a:off x="118370" y="807291"/>
            <a:ext cx="3544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1800" dirty="0">
                <a:solidFill>
                  <a:schemeClr val="accent2"/>
                </a:solidFill>
                <a:cs typeface="B Titr" panose="00000700000000000000" pitchFamily="2" charset="-78"/>
              </a:rPr>
              <a:t>شورای مرکز رشد فناوری سلامت دانشگاه</a:t>
            </a:r>
            <a:endParaRPr lang="en-US" sz="1800" dirty="0">
              <a:solidFill>
                <a:schemeClr val="accent2"/>
              </a:solidFill>
              <a:cs typeface="B Titr" panose="00000700000000000000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68B2959-886C-74B6-0B16-DCC3BF566285}"/>
              </a:ext>
            </a:extLst>
          </p:cNvPr>
          <p:cNvSpPr txBox="1"/>
          <p:nvPr/>
        </p:nvSpPr>
        <p:spPr>
          <a:xfrm>
            <a:off x="1957589" y="2529489"/>
            <a:ext cx="8075053" cy="388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r" rt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a-IR" b="1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بررسی رقبای داخلی و خارجی و مزیت طرح نسبت به رقبا (قیمت پایین تر، کیفیت بالاتر و ...)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037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E8CE63-8B3A-1019-AA55-54D4CB360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99850" y="1684895"/>
            <a:ext cx="8504275" cy="1084522"/>
          </a:xfrm>
        </p:spPr>
        <p:txBody>
          <a:bodyPr>
            <a:normAutofit/>
          </a:bodyPr>
          <a:lstStyle/>
          <a:p>
            <a:pPr marL="342900" indent="-342900" algn="r" rtl="1">
              <a:buFont typeface="Wingdings" panose="05000000000000000000" pitchFamily="2" charset="2"/>
              <a:buChar char="Ø"/>
            </a:pPr>
            <a:r>
              <a:rPr lang="fa-IR" sz="2400" dirty="0">
                <a:latin typeface="Raleway"/>
                <a:cs typeface="B Titr" panose="00000700000000000000" pitchFamily="2" charset="-78"/>
              </a:rPr>
              <a:t>سوابق مالی طرح</a:t>
            </a:r>
            <a:endParaRPr lang="en-US" sz="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69FDA90-7001-CC1B-8F2B-C8694B856A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6289C975-4575-F6A7-C786-03861E97683F}"/>
              </a:ext>
            </a:extLst>
          </p:cNvPr>
          <p:cNvCxnSpPr>
            <a:cxnSpLocks/>
          </p:cNvCxnSpPr>
          <p:nvPr/>
        </p:nvCxnSpPr>
        <p:spPr>
          <a:xfrm>
            <a:off x="0" y="1316863"/>
            <a:ext cx="121920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D65C714D-906A-0D9F-B6F6-4233819B02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26"/>
          <a:stretch/>
        </p:blipFill>
        <p:spPr>
          <a:xfrm>
            <a:off x="10804125" y="57040"/>
            <a:ext cx="1269505" cy="12112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C437C99-0DF2-B2D0-7F07-24E29C1BCBB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9006" y="266330"/>
            <a:ext cx="910835" cy="105053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A69B415-C87B-24F5-A251-C78E24ECCAD7}"/>
              </a:ext>
            </a:extLst>
          </p:cNvPr>
          <p:cNvSpPr txBox="1"/>
          <p:nvPr/>
        </p:nvSpPr>
        <p:spPr>
          <a:xfrm>
            <a:off x="118370" y="807291"/>
            <a:ext cx="3544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1800" dirty="0">
                <a:solidFill>
                  <a:schemeClr val="accent2"/>
                </a:solidFill>
                <a:cs typeface="B Titr" panose="00000700000000000000" pitchFamily="2" charset="-78"/>
              </a:rPr>
              <a:t>شورای مرکز رشد فناوری سلامت دانشگاه</a:t>
            </a:r>
            <a:endParaRPr lang="en-US" sz="1800" dirty="0">
              <a:solidFill>
                <a:schemeClr val="accent2"/>
              </a:solidFill>
              <a:cs typeface="B Titr" panose="00000700000000000000" pitchFamily="2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D764998-759C-79E4-F6E5-8A96A34B6C8D}"/>
              </a:ext>
            </a:extLst>
          </p:cNvPr>
          <p:cNvSpPr txBox="1"/>
          <p:nvPr/>
        </p:nvSpPr>
        <p:spPr>
          <a:xfrm>
            <a:off x="1419367" y="2952782"/>
            <a:ext cx="88164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b="1" dirty="0">
                <a:cs typeface="B Mitra" panose="00000400000000000000" pitchFamily="2" charset="-78"/>
              </a:rPr>
              <a:t>تاکنون چه میزان هزینه کرد داشته اید و و ازچه منبعی و تا پایان پروژه هزینه تمام شده شما چه میزان خواهد بود </a:t>
            </a:r>
            <a:endParaRPr lang="en-US" b="1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95732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E8CE63-8B3A-1019-AA55-54D4CB360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91331" y="4069177"/>
            <a:ext cx="2707933" cy="770052"/>
          </a:xfrm>
        </p:spPr>
        <p:txBody>
          <a:bodyPr>
            <a:noAutofit/>
          </a:bodyPr>
          <a:lstStyle/>
          <a:p>
            <a:pPr algn="ctr" rtl="1"/>
            <a:r>
              <a:rPr lang="fa-IR" sz="2400" dirty="0">
                <a:solidFill>
                  <a:schemeClr val="tx1"/>
                </a:solidFill>
                <a:cs typeface="B Titr" panose="00000700000000000000" pitchFamily="2" charset="-78"/>
              </a:rPr>
              <a:t>همکاران و شرکا</a:t>
            </a:r>
            <a:endParaRPr lang="en-US" sz="24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6289C975-4575-F6A7-C786-03861E97683F}"/>
              </a:ext>
            </a:extLst>
          </p:cNvPr>
          <p:cNvCxnSpPr>
            <a:cxnSpLocks/>
          </p:cNvCxnSpPr>
          <p:nvPr/>
        </p:nvCxnSpPr>
        <p:spPr>
          <a:xfrm>
            <a:off x="0" y="1316863"/>
            <a:ext cx="121920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D65C714D-906A-0D9F-B6F6-4233819B02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26"/>
          <a:stretch/>
        </p:blipFill>
        <p:spPr>
          <a:xfrm>
            <a:off x="10804125" y="57040"/>
            <a:ext cx="1269505" cy="12112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C437C99-0DF2-B2D0-7F07-24E29C1BCBB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9006" y="266330"/>
            <a:ext cx="910835" cy="105053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A69B415-C87B-24F5-A251-C78E24ECCAD7}"/>
              </a:ext>
            </a:extLst>
          </p:cNvPr>
          <p:cNvSpPr txBox="1"/>
          <p:nvPr/>
        </p:nvSpPr>
        <p:spPr>
          <a:xfrm>
            <a:off x="118370" y="807291"/>
            <a:ext cx="3544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1800" dirty="0">
                <a:solidFill>
                  <a:schemeClr val="accent2"/>
                </a:solidFill>
                <a:cs typeface="B Titr" panose="00000700000000000000" pitchFamily="2" charset="-78"/>
              </a:rPr>
              <a:t>شورای مرکز رشد فناوری سلامت دانشگاه</a:t>
            </a:r>
            <a:endParaRPr lang="en-US" sz="1800" dirty="0">
              <a:solidFill>
                <a:schemeClr val="accent2"/>
              </a:solidFill>
              <a:cs typeface="B Titr" panose="00000700000000000000" pitchFamily="2" charset="-7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75690061-3F7A-2585-4A48-93ED8A104B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247916"/>
              </p:ext>
            </p:extLst>
          </p:nvPr>
        </p:nvGraphicFramePr>
        <p:xfrm>
          <a:off x="974435" y="3227711"/>
          <a:ext cx="7868175" cy="2631165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704755">
                  <a:extLst>
                    <a:ext uri="{9D8B030D-6E8A-4147-A177-3AD203B41FA5}">
                      <a16:colId xmlns:a16="http://schemas.microsoft.com/office/drawing/2014/main" xmlns="" val="3786398255"/>
                    </a:ext>
                  </a:extLst>
                </a:gridCol>
                <a:gridCol w="1311848">
                  <a:extLst>
                    <a:ext uri="{9D8B030D-6E8A-4147-A177-3AD203B41FA5}">
                      <a16:colId xmlns:a16="http://schemas.microsoft.com/office/drawing/2014/main" xmlns="" val="2972926743"/>
                    </a:ext>
                  </a:extLst>
                </a:gridCol>
                <a:gridCol w="1311848">
                  <a:extLst>
                    <a:ext uri="{9D8B030D-6E8A-4147-A177-3AD203B41FA5}">
                      <a16:colId xmlns:a16="http://schemas.microsoft.com/office/drawing/2014/main" xmlns="" val="3132287758"/>
                    </a:ext>
                  </a:extLst>
                </a:gridCol>
                <a:gridCol w="1246255">
                  <a:extLst>
                    <a:ext uri="{9D8B030D-6E8A-4147-A177-3AD203B41FA5}">
                      <a16:colId xmlns:a16="http://schemas.microsoft.com/office/drawing/2014/main" xmlns="" val="1135201550"/>
                    </a:ext>
                  </a:extLst>
                </a:gridCol>
                <a:gridCol w="1324967">
                  <a:extLst>
                    <a:ext uri="{9D8B030D-6E8A-4147-A177-3AD203B41FA5}">
                      <a16:colId xmlns:a16="http://schemas.microsoft.com/office/drawing/2014/main" xmlns="" val="1545618438"/>
                    </a:ext>
                  </a:extLst>
                </a:gridCol>
                <a:gridCol w="724432">
                  <a:extLst>
                    <a:ext uri="{9D8B030D-6E8A-4147-A177-3AD203B41FA5}">
                      <a16:colId xmlns:a16="http://schemas.microsoft.com/office/drawing/2014/main" xmlns="" val="2536282681"/>
                    </a:ext>
                  </a:extLst>
                </a:gridCol>
                <a:gridCol w="724432">
                  <a:extLst>
                    <a:ext uri="{9D8B030D-6E8A-4147-A177-3AD203B41FA5}">
                      <a16:colId xmlns:a16="http://schemas.microsoft.com/office/drawing/2014/main" xmlns="" val="3081446560"/>
                    </a:ext>
                  </a:extLst>
                </a:gridCol>
                <a:gridCol w="519638">
                  <a:extLst>
                    <a:ext uri="{9D8B030D-6E8A-4147-A177-3AD203B41FA5}">
                      <a16:colId xmlns:a16="http://schemas.microsoft.com/office/drawing/2014/main" xmlns="" val="3094780128"/>
                    </a:ext>
                  </a:extLst>
                </a:gridCol>
              </a:tblGrid>
              <a:tr h="391221">
                <a:tc rowSpan="2">
                  <a:txBody>
                    <a:bodyPr/>
                    <a:lstStyle/>
                    <a:p>
                      <a:pPr marL="71755" marR="71755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Mitra" panose="00000400000000000000" pitchFamily="2" charset="-78"/>
                        </a:rPr>
                        <a:t>ردیف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vert="vert270" anchor="ctr"/>
                </a:tc>
                <a:tc rowSpan="2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Mitra" panose="00000400000000000000" pitchFamily="2" charset="-78"/>
                        </a:rPr>
                        <a:t>نام و نام خانوادگی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Mitra" panose="00000400000000000000" pitchFamily="2" charset="-78"/>
                        </a:rPr>
                        <a:t>مدرک و رشته تحصیلی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Mitra" panose="00000400000000000000" pitchFamily="2" charset="-78"/>
                        </a:rPr>
                        <a:t>دانشگاه محل تحصیل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Mitra" panose="00000400000000000000" pitchFamily="2" charset="-78"/>
                        </a:rPr>
                        <a:t>سمت در واحد متقاضی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نحوه همکاری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17060990"/>
                  </a:ext>
                </a:extLst>
              </a:tr>
              <a:tr h="62082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تمام وقت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نیمه وقت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مشاور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27738006"/>
                  </a:ext>
                </a:extLst>
              </a:tr>
              <a:tr h="40478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88794061"/>
                  </a:ext>
                </a:extLst>
              </a:tr>
              <a:tr h="40478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33813732"/>
                  </a:ext>
                </a:extLst>
              </a:tr>
              <a:tr h="40478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35216952"/>
                  </a:ext>
                </a:extLst>
              </a:tr>
              <a:tr h="40478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cs typeface="B Mitra" panose="00000400000000000000" pitchFamily="2" charset="-78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75696072"/>
                  </a:ext>
                </a:extLst>
              </a:tr>
            </a:tbl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411A10E0-19A1-37CC-C9C0-B5E017742458}"/>
              </a:ext>
            </a:extLst>
          </p:cNvPr>
          <p:cNvSpPr txBox="1"/>
          <p:nvPr/>
        </p:nvSpPr>
        <p:spPr>
          <a:xfrm>
            <a:off x="8674299" y="2036224"/>
            <a:ext cx="270793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مشخصات متقاضی اصلی</a:t>
            </a:r>
            <a:endParaRPr lang="en-US" sz="2400" dirty="0"/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xmlns="" id="{0C1F056F-CDCF-9D76-53CC-FAFA6D1E0A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659728"/>
              </p:ext>
            </p:extLst>
          </p:nvPr>
        </p:nvGraphicFramePr>
        <p:xfrm>
          <a:off x="974435" y="1640325"/>
          <a:ext cx="7114787" cy="1239223"/>
        </p:xfrm>
        <a:graphic>
          <a:graphicData uri="http://schemas.openxmlformats.org/drawingml/2006/table">
            <a:tbl>
              <a:tblPr rtl="1" firstRow="1" firstCol="1" bandRow="1">
                <a:tableStyleId>{69012ECD-51FC-41F1-AA8D-1B2483CD663E}</a:tableStyleId>
              </a:tblPr>
              <a:tblGrid>
                <a:gridCol w="7114787">
                  <a:extLst>
                    <a:ext uri="{9D8B030D-6E8A-4147-A177-3AD203B41FA5}">
                      <a16:colId xmlns:a16="http://schemas.microsoft.com/office/drawing/2014/main" xmlns="" val="1285873393"/>
                    </a:ext>
                  </a:extLst>
                </a:gridCol>
              </a:tblGrid>
              <a:tr h="344569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</a:rPr>
                        <a:t>نام و نام خانوادگی: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84011424"/>
                  </a:ext>
                </a:extLst>
              </a:tr>
              <a:tr h="28340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0" dirty="0">
                          <a:effectLst/>
                          <a:cs typeface="B Mitra" panose="00000400000000000000" pitchFamily="2" charset="-78"/>
                        </a:rPr>
                        <a:t>وضعيت كنوني تحصيلي:    دانشجو 	فارغ التحصيل</a:t>
                      </a:r>
                      <a:r>
                        <a:rPr lang="fa-IR" sz="1800" b="0" dirty="0">
                          <a:effectLst/>
                          <a:cs typeface="B Mitra" panose="00000400000000000000" pitchFamily="2" charset="-78"/>
                        </a:rPr>
                        <a:t>   </a:t>
                      </a:r>
                      <a:r>
                        <a:rPr lang="ar-SA" sz="1800" b="0" dirty="0">
                          <a:effectLst/>
                          <a:cs typeface="B Mitra" panose="00000400000000000000" pitchFamily="2" charset="-78"/>
                        </a:rPr>
                        <a:t>	نام دانشگاه</a:t>
                      </a:r>
                      <a:r>
                        <a:rPr lang="fa-IR" sz="1800" b="0" dirty="0">
                          <a:effectLst/>
                          <a:cs typeface="B Mitra" panose="00000400000000000000" pitchFamily="2" charset="-78"/>
                        </a:rPr>
                        <a:t>: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35227445"/>
                  </a:ext>
                </a:extLst>
              </a:tr>
              <a:tr h="116449">
                <a:tc>
                  <a:txBody>
                    <a:bodyPr/>
                    <a:lstStyle/>
                    <a:p>
                      <a:pPr marL="0" marR="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0" dirty="0">
                          <a:effectLst/>
                          <a:cs typeface="B Mitra" panose="00000400000000000000" pitchFamily="2" charset="-78"/>
                        </a:rPr>
                        <a:t>مدرك تحصيلي اخذ شده:      كارشناسي	          كارشناسي ارش</a:t>
                      </a:r>
                      <a:r>
                        <a:rPr lang="fa-IR" sz="1800" b="0" dirty="0">
                          <a:effectLst/>
                          <a:cs typeface="B Mitra" panose="00000400000000000000" pitchFamily="2" charset="-78"/>
                        </a:rPr>
                        <a:t>د    </a:t>
                      </a:r>
                      <a:r>
                        <a:rPr lang="ar-SA" sz="1800" b="0" dirty="0">
                          <a:effectLst/>
                          <a:cs typeface="B Mitra" panose="00000400000000000000" pitchFamily="2" charset="-78"/>
                        </a:rPr>
                        <a:t>   دكترا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99612307"/>
                  </a:ext>
                </a:extLst>
              </a:tr>
              <a:tr h="336934">
                <a:tc>
                  <a:txBody>
                    <a:bodyPr/>
                    <a:lstStyle/>
                    <a:p>
                      <a:pPr marL="0" marR="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800" b="0" dirty="0">
                          <a:effectLst/>
                          <a:cs typeface="B Mitra" panose="00000400000000000000" pitchFamily="2" charset="-78"/>
                        </a:rPr>
                        <a:t>عنوان شغل جاري:</a:t>
                      </a:r>
                      <a:endParaRPr lang="en-US" sz="1800" b="0" dirty="0">
                        <a:effectLst/>
                        <a:cs typeface="B Mitra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816469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5722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E8CE63-8B3A-1019-AA55-54D4CB360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99850" y="1684895"/>
            <a:ext cx="8504275" cy="1084522"/>
          </a:xfrm>
        </p:spPr>
        <p:txBody>
          <a:bodyPr>
            <a:normAutofit/>
          </a:bodyPr>
          <a:lstStyle/>
          <a:p>
            <a:pPr marL="342900" indent="-342900" algn="r" rtl="1">
              <a:buFont typeface="Wingdings" panose="05000000000000000000" pitchFamily="2" charset="2"/>
              <a:buChar char="Ø"/>
            </a:pPr>
            <a:r>
              <a:rPr lang="fa-IR" sz="2400" dirty="0">
                <a:latin typeface="Raleway"/>
                <a:cs typeface="B Titr" panose="00000700000000000000" pitchFamily="2" charset="-78"/>
              </a:rPr>
              <a:t>درخواست از مرکز رشد:</a:t>
            </a:r>
            <a:endParaRPr lang="en-US" sz="24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6289C975-4575-F6A7-C786-03861E97683F}"/>
              </a:ext>
            </a:extLst>
          </p:cNvPr>
          <p:cNvCxnSpPr>
            <a:cxnSpLocks/>
          </p:cNvCxnSpPr>
          <p:nvPr/>
        </p:nvCxnSpPr>
        <p:spPr>
          <a:xfrm>
            <a:off x="0" y="1316863"/>
            <a:ext cx="1219200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D65C714D-906A-0D9F-B6F6-4233819B02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26"/>
          <a:stretch/>
        </p:blipFill>
        <p:spPr>
          <a:xfrm>
            <a:off x="10804125" y="57040"/>
            <a:ext cx="1269505" cy="12112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C437C99-0DF2-B2D0-7F07-24E29C1BCBB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9006" y="266330"/>
            <a:ext cx="910835" cy="105053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A69B415-C87B-24F5-A251-C78E24ECCAD7}"/>
              </a:ext>
            </a:extLst>
          </p:cNvPr>
          <p:cNvSpPr txBox="1"/>
          <p:nvPr/>
        </p:nvSpPr>
        <p:spPr>
          <a:xfrm>
            <a:off x="118370" y="807291"/>
            <a:ext cx="3544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fa-IR" sz="1800" dirty="0">
                <a:solidFill>
                  <a:schemeClr val="accent2"/>
                </a:solidFill>
                <a:cs typeface="B Titr" panose="00000700000000000000" pitchFamily="2" charset="-78"/>
              </a:rPr>
              <a:t>شورای مرکز رشد فناوری سلامت دانشگاه</a:t>
            </a:r>
            <a:endParaRPr lang="en-US" sz="1800" dirty="0">
              <a:solidFill>
                <a:schemeClr val="accent2"/>
              </a:solidFill>
              <a:cs typeface="B Titr" panose="00000700000000000000" pitchFamily="2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BD764998-759C-79E4-F6E5-8A96A34B6C8D}"/>
              </a:ext>
            </a:extLst>
          </p:cNvPr>
          <p:cNvSpPr txBox="1"/>
          <p:nvPr/>
        </p:nvSpPr>
        <p:spPr>
          <a:xfrm>
            <a:off x="1419367" y="2952782"/>
            <a:ext cx="88164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نوع و ميزان حمايتهاي مورد نياز (شامل محل استقرار، تجهيزات اداري و حمايتهاي مالي و ....)</a:t>
            </a:r>
            <a:r>
              <a:rPr lang="fa-I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را بیان کنید</a:t>
            </a:r>
            <a:r>
              <a:rPr lang="ar-S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:</a:t>
            </a:r>
            <a:endParaRPr lang="en-US" b="1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23761210"/>
      </p:ext>
    </p:extLst>
  </p:cSld>
  <p:clrMapOvr>
    <a:masterClrMapping/>
  </p:clrMapOvr>
</p:sld>
</file>

<file path=ppt/theme/theme1.xml><?xml version="1.0" encoding="utf-8"?>
<a:theme xmlns:a="http://schemas.openxmlformats.org/drawingml/2006/main" name="ModOverlayVTI">
  <a:themeElements>
    <a:clrScheme name="Custom 50">
      <a:dk1>
        <a:sysClr val="windowText" lastClr="000000"/>
      </a:dk1>
      <a:lt1>
        <a:srgbClr val="F4F2EC"/>
      </a:lt1>
      <a:dk2>
        <a:srgbClr val="09283F"/>
      </a:dk2>
      <a:lt2>
        <a:srgbClr val="FFFFFF"/>
      </a:lt2>
      <a:accent1>
        <a:srgbClr val="3C9A8F"/>
      </a:accent1>
      <a:accent2>
        <a:srgbClr val="18818C"/>
      </a:accent2>
      <a:accent3>
        <a:srgbClr val="800A2F"/>
      </a:accent3>
      <a:accent4>
        <a:srgbClr val="F6635C"/>
      </a:accent4>
      <a:accent5>
        <a:srgbClr val="F48E7C"/>
      </a:accent5>
      <a:accent6>
        <a:srgbClr val="DA9D16"/>
      </a:accent6>
      <a:hlink>
        <a:srgbClr val="ED621D"/>
      </a:hlink>
      <a:folHlink>
        <a:srgbClr val="A18A6D"/>
      </a:folHlink>
    </a:clrScheme>
    <a:fontScheme name="Elephant Arial Nova Light">
      <a:majorFont>
        <a:latin typeface="Elephant"/>
        <a:ea typeface=""/>
        <a:cs typeface=""/>
      </a:majorFont>
      <a:minorFont>
        <a:latin typeface="Arial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OverlayVTI" id="{85202D65-63D3-4793-A090-FA8DF18DC0BE}" vid="{91924FCD-E846-48AE-B233-F25A78D18B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 overlay</Template>
  <TotalTime>55</TotalTime>
  <Words>255</Words>
  <Application>Microsoft Office PowerPoint</Application>
  <PresentationFormat>Widescreen</PresentationFormat>
  <Paragraphs>76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3" baseType="lpstr">
      <vt:lpstr>Arial Unicode MS</vt:lpstr>
      <vt:lpstr>Arial</vt:lpstr>
      <vt:lpstr>Arial Nova Light</vt:lpstr>
      <vt:lpstr>B Mitra</vt:lpstr>
      <vt:lpstr>B Nazanin</vt:lpstr>
      <vt:lpstr>B Titr</vt:lpstr>
      <vt:lpstr>Calibri</vt:lpstr>
      <vt:lpstr>Elephant</vt:lpstr>
      <vt:lpstr>IranNastaliq</vt:lpstr>
      <vt:lpstr>Raleway</vt:lpstr>
      <vt:lpstr>Symbol</vt:lpstr>
      <vt:lpstr>Wingdings</vt:lpstr>
      <vt:lpstr>ModOverlayVTI</vt:lpstr>
      <vt:lpstr>عنوان ایده: ...................</vt:lpstr>
      <vt:lpstr>معرفی محصول:  - طرح شما در چه مرحله ای قرار دارد؟ (تحقیقات اولیه/ تحقیقات آزمایشگاهی/ نمونه آزمایشگاهی/کار آزمایی بالینی/ نمونه اولیه محصول/ نیمه صنعتی/ صنعتی) -مشخصات فني ايده و خصوصيات محصول يا خدمات نهائي به طور خلاصه نوشته شود:  </vt:lpstr>
      <vt:lpstr>معرفی محصول:  -تصاویر محصول و مستندات لازم به همراه مهم ترین گواهینامه ها یا دستاوردها قرارداده شود.  </vt:lpstr>
      <vt:lpstr>نقشه راه کسب‌وکار </vt:lpstr>
      <vt:lpstr>مزیت رقابتی</vt:lpstr>
      <vt:lpstr>مطالعات بازار</vt:lpstr>
      <vt:lpstr>سوابق مالی طرح</vt:lpstr>
      <vt:lpstr>همکاران و شرکا</vt:lpstr>
      <vt:lpstr>درخواست از مرکز رشد: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ایده:</dc:title>
  <dc:creator>zahra tayebi</dc:creator>
  <cp:lastModifiedBy>Zohreh Khodaei</cp:lastModifiedBy>
  <cp:revision>22</cp:revision>
  <dcterms:created xsi:type="dcterms:W3CDTF">2022-10-21T17:55:04Z</dcterms:created>
  <dcterms:modified xsi:type="dcterms:W3CDTF">2022-11-06T07:37:22Z</dcterms:modified>
</cp:coreProperties>
</file>